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118872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0099"/>
    <a:srgbClr val="00FF00"/>
    <a:srgbClr val="FFFF25"/>
    <a:srgbClr val="FF3300"/>
    <a:srgbClr val="FF3333"/>
    <a:srgbClr val="F99107"/>
    <a:srgbClr val="70BDD2"/>
    <a:srgbClr val="82C6D8"/>
    <a:srgbClr val="A5D6E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78" y="-396"/>
      </p:cViewPr>
      <p:guideLst>
        <p:guide orient="horz" pos="2160"/>
        <p:guide pos="37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6"/>
            <a:ext cx="1010412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04100" y="274639"/>
            <a:ext cx="347741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843" y="274639"/>
            <a:ext cx="102341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1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1843" y="1600201"/>
            <a:ext cx="68557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25740" y="1600201"/>
            <a:ext cx="685577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3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3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1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1" y="1435101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1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31C73-E32C-497E-9E42-1448321EEAA1}" type="datetimeFigureOut">
              <a:rPr lang="en-US" smtClean="0"/>
              <a:pPr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1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1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758D1-0850-47CB-BD77-CD0863D702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>
            <a:off x="914400" y="1219200"/>
            <a:ext cx="5334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entagon 4"/>
          <p:cNvSpPr/>
          <p:nvPr/>
        </p:nvSpPr>
        <p:spPr>
          <a:xfrm>
            <a:off x="1524000" y="1219200"/>
            <a:ext cx="9372600" cy="4953000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1596788" y="1282890"/>
            <a:ext cx="9089409" cy="2415653"/>
          </a:xfrm>
          <a:custGeom>
            <a:avLst/>
            <a:gdLst>
              <a:gd name="connsiteX0" fmla="*/ 13648 w 9089409"/>
              <a:gd name="connsiteY0" fmla="*/ 0 h 2415653"/>
              <a:gd name="connsiteX1" fmla="*/ 6619164 w 9089409"/>
              <a:gd name="connsiteY1" fmla="*/ 0 h 2415653"/>
              <a:gd name="connsiteX2" fmla="*/ 9089409 w 9089409"/>
              <a:gd name="connsiteY2" fmla="*/ 2415653 h 2415653"/>
              <a:gd name="connsiteX3" fmla="*/ 0 w 9089409"/>
              <a:gd name="connsiteY3" fmla="*/ 2415653 h 2415653"/>
              <a:gd name="connsiteX4" fmla="*/ 13648 w 9089409"/>
              <a:gd name="connsiteY4" fmla="*/ 0 h 241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89409" h="2415653">
                <a:moveTo>
                  <a:pt x="13648" y="0"/>
                </a:moveTo>
                <a:lnTo>
                  <a:pt x="6619164" y="0"/>
                </a:lnTo>
                <a:lnTo>
                  <a:pt x="9089409" y="2415653"/>
                </a:lnTo>
                <a:lnTo>
                  <a:pt x="0" y="2415653"/>
                </a:lnTo>
                <a:cubicBezTo>
                  <a:pt x="4549" y="1610435"/>
                  <a:pt x="9099" y="805218"/>
                  <a:pt x="13648" y="0"/>
                </a:cubicBez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7630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SOCOTECO II Value Chain Analysis</a:t>
            </a:r>
            <a:endParaRPr lang="en-US" dirty="0"/>
          </a:p>
        </p:txBody>
      </p:sp>
      <p:sp>
        <p:nvSpPr>
          <p:cNvPr id="6" name="Chevron 5"/>
          <p:cNvSpPr/>
          <p:nvPr/>
        </p:nvSpPr>
        <p:spPr>
          <a:xfrm>
            <a:off x="7924800" y="1219200"/>
            <a:ext cx="3581400" cy="4953000"/>
          </a:xfrm>
          <a:prstGeom prst="chevron">
            <a:avLst>
              <a:gd name="adj" fmla="val 701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129540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41463" indent="-1541463"/>
            <a:r>
              <a:rPr lang="en-US" sz="1400" b="1" dirty="0" smtClean="0"/>
              <a:t>Firm Infrastructure: 	</a:t>
            </a:r>
            <a:r>
              <a:rPr lang="en-US" sz="1400" dirty="0" smtClean="0"/>
              <a:t>Decentralized Management of Business Units | Very strong cooperative culture| Very Lean Structure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1905000"/>
            <a:ext cx="701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7950" indent="-1377950"/>
            <a:r>
              <a:rPr lang="en-US" sz="1400" b="1" dirty="0" smtClean="0"/>
              <a:t>HR Management : 	</a:t>
            </a:r>
            <a:r>
              <a:rPr lang="en-US" sz="1400" dirty="0" smtClean="0"/>
              <a:t>Continues Training Program for Engineers and Non-engineers | </a:t>
            </a:r>
            <a:r>
              <a:rPr lang="en-US" sz="1400" dirty="0" smtClean="0"/>
              <a:t>Better rewards </a:t>
            </a:r>
            <a:r>
              <a:rPr lang="en-US" sz="1400" dirty="0" smtClean="0"/>
              <a:t>&amp; </a:t>
            </a:r>
            <a:r>
              <a:rPr lang="en-US" sz="1400" dirty="0" smtClean="0"/>
              <a:t>healthier Health-care </a:t>
            </a:r>
            <a:r>
              <a:rPr lang="en-US" sz="1400" dirty="0" smtClean="0"/>
              <a:t>programs | Friendly &amp; cooperative labor relations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27432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09688" indent="-1309688"/>
            <a:r>
              <a:rPr lang="en-US" sz="1400" b="1" dirty="0" smtClean="0"/>
              <a:t>Technology Dev. : </a:t>
            </a:r>
            <a:r>
              <a:rPr lang="en-US" sz="1400" dirty="0" smtClean="0"/>
              <a:t>Integrate Information Systems for faster electric services thru LAN/WAN  | GIS (geographic information system)| SCADA (supervisory control and data acquisition)  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676401" y="3349823"/>
            <a:ext cx="731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3513" indent="-1433513"/>
            <a:r>
              <a:rPr lang="en-US" sz="1400" b="1" dirty="0" smtClean="0"/>
              <a:t>Procurement :</a:t>
            </a:r>
            <a:r>
              <a:rPr lang="en-US" sz="1400" dirty="0" smtClean="0"/>
              <a:t> Use e-procurement for cheaper and faster communication with supplier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150167" y="2207567"/>
            <a:ext cx="259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Support Activities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50167" y="4757423"/>
            <a:ext cx="259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Primary Activities</a:t>
            </a:r>
            <a:endParaRPr lang="en-US" sz="2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787857" y="1828800"/>
            <a:ext cx="656457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87857" y="2743200"/>
            <a:ext cx="719237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87857" y="3352800"/>
            <a:ext cx="776557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038600" y="4191000"/>
            <a:ext cx="10668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Buy power from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NPC/NGCP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57800" y="4191000"/>
            <a:ext cx="990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Distribute to consumers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00800" y="4191000"/>
            <a:ext cx="9906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Bill customers  &amp; collect payment for power used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467600" y="4191000"/>
            <a:ext cx="9144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Pay NPC / NGCP</a:t>
            </a:r>
          </a:p>
        </p:txBody>
      </p:sp>
      <p:sp>
        <p:nvSpPr>
          <p:cNvPr id="42" name="Rectangle 41"/>
          <p:cNvSpPr/>
          <p:nvPr/>
        </p:nvSpPr>
        <p:spPr>
          <a:xfrm>
            <a:off x="914400" y="3730388"/>
            <a:ext cx="533400" cy="243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43200" y="4191000"/>
            <a:ext cx="1158923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Determine total power  demand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77538" y="4191000"/>
            <a:ext cx="91440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Design &amp; build TD facilities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19"/>
          <p:cNvCxnSpPr>
            <a:endCxn id="1030" idx="1"/>
          </p:cNvCxnSpPr>
          <p:nvPr/>
        </p:nvCxnSpPr>
        <p:spPr>
          <a:xfrm>
            <a:off x="3985146" y="2238233"/>
            <a:ext cx="398514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715662" y="4724400"/>
            <a:ext cx="2560726" cy="1676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32" y="4724400"/>
            <a:ext cx="2628660" cy="1676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29000" y="4724400"/>
            <a:ext cx="2628660" cy="1676400"/>
          </a:xfrm>
          <a:prstGeom prst="rect">
            <a:avLst/>
          </a:prstGeom>
          <a:solidFill>
            <a:srgbClr val="F99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4724400"/>
            <a:ext cx="2738186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815926"/>
            <a:ext cx="2652214" cy="19658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PROVIDE</a:t>
            </a:r>
          </a:p>
          <a:p>
            <a:pPr marL="0" indent="0" algn="ctr">
              <a:buNone/>
            </a:pP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safe and reliable electricity supply. SOCOTECO II is among the most reliable  distributors in Region XII.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05200" y="4823750"/>
            <a:ext cx="24384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WE MAINTAIN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equipment that delivers electricity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and the meters at your premises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52486" y="4800601"/>
            <a:ext cx="2398974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WE MANAGE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Electricity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supply during emergencies and bad weather.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34650" y="4800601"/>
            <a:ext cx="219055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WE RESTORE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Power outage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as quickly as possible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713457" y="2057400"/>
            <a:ext cx="5174132" cy="2592729"/>
          </a:xfrm>
          <a:custGeom>
            <a:avLst/>
            <a:gdLst>
              <a:gd name="connsiteX0" fmla="*/ 3599726 w 3599726"/>
              <a:gd name="connsiteY0" fmla="*/ 0 h 2592729"/>
              <a:gd name="connsiteX1" fmla="*/ 0 w 3599726"/>
              <a:gd name="connsiteY1" fmla="*/ 2592729 h 2592729"/>
              <a:gd name="connsiteX2" fmla="*/ 1863524 w 3599726"/>
              <a:gd name="connsiteY2" fmla="*/ 2592729 h 2592729"/>
              <a:gd name="connsiteX3" fmla="*/ 3599726 w 3599726"/>
              <a:gd name="connsiteY3" fmla="*/ 0 h 2592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9726" h="2592729">
                <a:moveTo>
                  <a:pt x="3599726" y="0"/>
                </a:moveTo>
                <a:lnTo>
                  <a:pt x="0" y="2592729"/>
                </a:lnTo>
                <a:lnTo>
                  <a:pt x="1863524" y="2592729"/>
                </a:lnTo>
                <a:lnTo>
                  <a:pt x="359972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3515325" y="1958051"/>
            <a:ext cx="2562112" cy="2696901"/>
          </a:xfrm>
          <a:custGeom>
            <a:avLst/>
            <a:gdLst>
              <a:gd name="connsiteX0" fmla="*/ 1701478 w 1782501"/>
              <a:gd name="connsiteY0" fmla="*/ 104172 h 2696901"/>
              <a:gd name="connsiteX1" fmla="*/ 0 w 1782501"/>
              <a:gd name="connsiteY1" fmla="*/ 2696901 h 2696901"/>
              <a:gd name="connsiteX2" fmla="*/ 1782501 w 1782501"/>
              <a:gd name="connsiteY2" fmla="*/ 2696901 h 2696901"/>
              <a:gd name="connsiteX3" fmla="*/ 1782501 w 1782501"/>
              <a:gd name="connsiteY3" fmla="*/ 0 h 2696901"/>
              <a:gd name="connsiteX4" fmla="*/ 1701478 w 1782501"/>
              <a:gd name="connsiteY4" fmla="*/ 104172 h 2696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501" h="2696901">
                <a:moveTo>
                  <a:pt x="1701478" y="104172"/>
                </a:moveTo>
                <a:lnTo>
                  <a:pt x="0" y="2696901"/>
                </a:lnTo>
                <a:lnTo>
                  <a:pt x="1782501" y="2696901"/>
                </a:lnTo>
                <a:lnTo>
                  <a:pt x="1782501" y="0"/>
                </a:lnTo>
                <a:lnTo>
                  <a:pt x="1701478" y="104172"/>
                </a:lnTo>
                <a:close/>
              </a:path>
            </a:pathLst>
          </a:custGeom>
          <a:solidFill>
            <a:srgbClr val="F99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074778" y="1905000"/>
            <a:ext cx="2612022" cy="2754774"/>
          </a:xfrm>
          <a:custGeom>
            <a:avLst/>
            <a:gdLst>
              <a:gd name="connsiteX0" fmla="*/ 0 w 1817225"/>
              <a:gd name="connsiteY0" fmla="*/ 0 h 2754774"/>
              <a:gd name="connsiteX1" fmla="*/ 0 w 1817225"/>
              <a:gd name="connsiteY1" fmla="*/ 2754774 h 2754774"/>
              <a:gd name="connsiteX2" fmla="*/ 1817225 w 1817225"/>
              <a:gd name="connsiteY2" fmla="*/ 2754774 h 2754774"/>
              <a:gd name="connsiteX3" fmla="*/ 0 w 1817225"/>
              <a:gd name="connsiteY3" fmla="*/ 0 h 2754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7225" h="2754774">
                <a:moveTo>
                  <a:pt x="0" y="0"/>
                </a:moveTo>
                <a:lnTo>
                  <a:pt x="0" y="2754774"/>
                </a:lnTo>
                <a:lnTo>
                  <a:pt x="1817225" y="2754774"/>
                </a:lnTo>
                <a:lnTo>
                  <a:pt x="0" y="0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153378" y="1934901"/>
            <a:ext cx="5124222" cy="2720051"/>
          </a:xfrm>
          <a:custGeom>
            <a:avLst/>
            <a:gdLst>
              <a:gd name="connsiteX0" fmla="*/ 46298 w 3565002"/>
              <a:gd name="connsiteY0" fmla="*/ 57874 h 2720051"/>
              <a:gd name="connsiteX1" fmla="*/ 1817225 w 3565002"/>
              <a:gd name="connsiteY1" fmla="*/ 2720051 h 2720051"/>
              <a:gd name="connsiteX2" fmla="*/ 3565002 w 3565002"/>
              <a:gd name="connsiteY2" fmla="*/ 2720051 h 2720051"/>
              <a:gd name="connsiteX3" fmla="*/ 0 w 3565002"/>
              <a:gd name="connsiteY3" fmla="*/ 0 h 2720051"/>
              <a:gd name="connsiteX4" fmla="*/ 104172 w 3565002"/>
              <a:gd name="connsiteY4" fmla="*/ 81023 h 2720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65002" h="2720051">
                <a:moveTo>
                  <a:pt x="46298" y="57874"/>
                </a:moveTo>
                <a:lnTo>
                  <a:pt x="1817225" y="2720051"/>
                </a:lnTo>
                <a:lnTo>
                  <a:pt x="3565002" y="2720051"/>
                </a:lnTo>
                <a:lnTo>
                  <a:pt x="0" y="0"/>
                </a:lnTo>
                <a:lnTo>
                  <a:pt x="104172" y="81023"/>
                </a:lnTo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77295" y="3352800"/>
            <a:ext cx="883026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OUR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ROLE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SOCOTECO II is an essential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services provider.  We own and maintain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poles, wires, meters and equipment that deliver electricity to you. 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G:\Layouts-2\SOCOTECO II Logo Layout\SOCOTECO II Logo 6X5 copy.png"/>
          <p:cNvPicPr>
            <a:picLocks noChangeAspect="1" noChangeArrowheads="1"/>
          </p:cNvPicPr>
          <p:nvPr/>
        </p:nvPicPr>
        <p:blipFill>
          <a:blip r:embed="rId2" cstate="print"/>
          <a:srcRect l="20022" t="9010" r="17408" b="21913"/>
          <a:stretch>
            <a:fillRect/>
          </a:stretch>
        </p:blipFill>
        <p:spPr bwMode="auto">
          <a:xfrm>
            <a:off x="4953000" y="1082632"/>
            <a:ext cx="2301922" cy="2117768"/>
          </a:xfrm>
          <a:prstGeom prst="rect">
            <a:avLst/>
          </a:prstGeom>
          <a:noFill/>
        </p:spPr>
      </p:pic>
      <p:pic>
        <p:nvPicPr>
          <p:cNvPr id="1029" name="Picture 5" descr="G:\Layouts-2\Power Value Chain\Generation 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25368" y="1407788"/>
            <a:ext cx="1639180" cy="1639180"/>
          </a:xfrm>
          <a:prstGeom prst="rect">
            <a:avLst/>
          </a:prstGeom>
          <a:noFill/>
        </p:spPr>
      </p:pic>
      <p:pic>
        <p:nvPicPr>
          <p:cNvPr id="1030" name="Picture 6" descr="G:\Layouts-2\Power Value Chain\Consumer Ic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2775" y="1393347"/>
            <a:ext cx="1662614" cy="1662614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971800" y="381000"/>
            <a:ext cx="5843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About your electricity supply</a:t>
            </a:r>
            <a:endParaRPr lang="en-US" sz="2800" dirty="0">
              <a:latin typeface="Arial Black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2710939">
            <a:off x="2253254" y="1004323"/>
            <a:ext cx="2316038" cy="237523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Down">
              <a:avLst>
                <a:gd name="adj" fmla="val 704800"/>
              </a:avLst>
            </a:prstTxWarp>
            <a:spAutoFit/>
          </a:bodyPr>
          <a:lstStyle/>
          <a:p>
            <a:pPr algn="ctr"/>
            <a:r>
              <a:rPr lang="en-US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Generation &amp; Transmission</a:t>
            </a:r>
            <a:endParaRPr lang="en-US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  <p:sp>
        <p:nvSpPr>
          <p:cNvPr id="23" name="Rectangle 22"/>
          <p:cNvSpPr/>
          <p:nvPr/>
        </p:nvSpPr>
        <p:spPr>
          <a:xfrm rot="18231930">
            <a:off x="7585904" y="928113"/>
            <a:ext cx="2316038" cy="2375233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Down">
              <a:avLst>
                <a:gd name="adj" fmla="val 704800"/>
              </a:avLst>
            </a:prstTxWarp>
            <a:spAutoFit/>
          </a:bodyPr>
          <a:lstStyle/>
          <a:p>
            <a:pPr algn="ctr"/>
            <a:r>
              <a:rPr lang="en-US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Member- Consumers</a:t>
            </a:r>
            <a:endParaRPr lang="en-US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066800" y="3788391"/>
            <a:ext cx="9982201" cy="2971800"/>
            <a:chOff x="2209800" y="3886200"/>
            <a:chExt cx="9525000" cy="2971800"/>
          </a:xfrm>
        </p:grpSpPr>
        <p:pic>
          <p:nvPicPr>
            <p:cNvPr id="1026" name="Picture 2" descr="G:\Layouts-2\Power Value Chain\Power Utility Value Chain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2667000" y="3886200"/>
              <a:ext cx="7848600" cy="2971800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5791200" y="6019800"/>
              <a:ext cx="1143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Transmission-connected customers</a:t>
              </a:r>
              <a:endParaRPr lang="en-US" sz="11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05400" y="4495800"/>
              <a:ext cx="2667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National Grid Corporation of the Philippines (NGCP)</a:t>
              </a:r>
              <a:endParaRPr lang="en-US" sz="11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9800" y="4648200"/>
              <a:ext cx="2667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National Power Corporation (PNC)</a:t>
              </a:r>
            </a:p>
            <a:p>
              <a:pPr algn="ctr"/>
              <a:r>
                <a:rPr lang="en-US" sz="1100" dirty="0" smtClean="0"/>
                <a:t>Generates power And delivered over </a:t>
              </a:r>
            </a:p>
            <a:p>
              <a:pPr algn="ctr"/>
              <a:r>
                <a:rPr lang="en-US" sz="1100" dirty="0" smtClean="0"/>
                <a:t>the regional power grid.</a:t>
              </a:r>
              <a:endParaRPr lang="en-US" sz="11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05250" y="6027063"/>
              <a:ext cx="13525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Substation</a:t>
              </a:r>
            </a:p>
            <a:p>
              <a:pPr algn="ctr"/>
              <a:r>
                <a:rPr lang="en-US" sz="1100" dirty="0" smtClean="0"/>
                <a:t>Step-up</a:t>
              </a:r>
            </a:p>
            <a:p>
              <a:pPr algn="ctr"/>
              <a:r>
                <a:rPr lang="en-US" sz="1100" dirty="0" smtClean="0"/>
                <a:t>Transformer</a:t>
              </a:r>
              <a:endParaRPr lang="en-US" sz="11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72400" y="5029200"/>
              <a:ext cx="13525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Substation</a:t>
              </a:r>
            </a:p>
            <a:p>
              <a:pPr algn="ctr"/>
              <a:r>
                <a:rPr lang="en-US" sz="1100" dirty="0" smtClean="0"/>
                <a:t>Step-down</a:t>
              </a:r>
            </a:p>
            <a:p>
              <a:pPr algn="ctr"/>
              <a:r>
                <a:rPr lang="en-US" sz="1100" dirty="0" smtClean="0"/>
                <a:t>Transformer</a:t>
              </a:r>
              <a:endParaRPr lang="en-US" sz="11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15450" y="4648200"/>
              <a:ext cx="13525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Distribution</a:t>
              </a:r>
            </a:p>
            <a:p>
              <a:r>
                <a:rPr lang="en-US" sz="1100" dirty="0" smtClean="0"/>
                <a:t>Substation Step-down Transformer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191750" y="4038600"/>
              <a:ext cx="14668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Subtransmission-connected customer</a:t>
              </a:r>
            </a:p>
            <a:p>
              <a:r>
                <a:rPr lang="en-US" sz="1100" dirty="0" smtClean="0"/>
                <a:t>34.5 kV, 46 kV, 69 kV</a:t>
              </a:r>
              <a:endParaRPr 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191750" y="5276850"/>
              <a:ext cx="15430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Distribution-connected customer</a:t>
              </a:r>
            </a:p>
            <a:p>
              <a:r>
                <a:rPr lang="en-US" sz="1100" dirty="0" smtClean="0"/>
                <a:t>4.2 kV, 12.5 kV, 13.8 kV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191750" y="6162675"/>
              <a:ext cx="154305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Distribution-connected customer</a:t>
              </a:r>
            </a:p>
            <a:p>
              <a:r>
                <a:rPr lang="en-US" sz="1100" dirty="0" smtClean="0"/>
                <a:t>120V &amp; 240V</a:t>
              </a:r>
              <a:endParaRPr lang="en-US" sz="11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698480" cy="63976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3 Industry Players of the Electric Utility Value Chain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798" y="1447800"/>
          <a:ext cx="10515601" cy="1783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4052"/>
                <a:gridCol w="3020915"/>
                <a:gridCol w="3075317"/>
                <a:gridCol w="30753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Role</a:t>
                      </a:r>
                      <a:endParaRPr lang="en-US" sz="1500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>
                        <a:buFont typeface="Webdings" pitchFamily="18" charset="2"/>
                        <a:buChar char="~"/>
                      </a:pPr>
                      <a:r>
                        <a:rPr lang="en-US" sz="1500" dirty="0" smtClean="0"/>
                        <a:t>Convert fuel energy into electrical energy</a:t>
                      </a:r>
                    </a:p>
                    <a:p>
                      <a:pPr marL="463550" marR="0" indent="-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ebdings" pitchFamily="18" charset="2"/>
                        <a:buChar char="~"/>
                        <a:tabLst/>
                        <a:defRPr/>
                      </a:pPr>
                      <a:r>
                        <a:rPr lang="en-US" sz="1500" dirty="0" smtClean="0"/>
                        <a:t>Increase (‘step</a:t>
                      </a:r>
                      <a:r>
                        <a:rPr lang="en-US" sz="1500" baseline="0" dirty="0" smtClean="0"/>
                        <a:t> up’) voltage for efficient transmission</a:t>
                      </a:r>
                      <a:endParaRPr lang="en-US" sz="150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>
                        <a:buFont typeface="Webdings" pitchFamily="18" charset="2"/>
                        <a:buChar char="~"/>
                      </a:pPr>
                      <a:r>
                        <a:rPr lang="en-US" sz="1500" dirty="0" smtClean="0"/>
                        <a:t>Transmit electricity over long distances</a:t>
                      </a:r>
                    </a:p>
                    <a:p>
                      <a:pPr marL="463550" marR="0" indent="-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ebdings" pitchFamily="18" charset="2"/>
                        <a:buChar char="~"/>
                        <a:tabLst/>
                        <a:defRPr/>
                      </a:pPr>
                      <a:r>
                        <a:rPr lang="en-US" sz="1500" dirty="0" smtClean="0"/>
                        <a:t>Deliver</a:t>
                      </a:r>
                      <a:r>
                        <a:rPr lang="en-US" sz="1500" baseline="0" dirty="0" smtClean="0"/>
                        <a:t> electricity to large industrial customers</a:t>
                      </a:r>
                      <a:endParaRPr lang="en-US" sz="1500" dirty="0" smtClean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marR="0" indent="-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ebdings" pitchFamily="18" charset="2"/>
                        <a:buChar char="~"/>
                        <a:tabLst/>
                        <a:defRPr/>
                      </a:pPr>
                      <a:r>
                        <a:rPr lang="en-US" sz="1500" dirty="0" smtClean="0"/>
                        <a:t>Reduce (‘step down’) voltage</a:t>
                      </a:r>
                    </a:p>
                    <a:p>
                      <a:pPr marL="463550" marR="0" indent="-4635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ebdings" pitchFamily="18" charset="2"/>
                        <a:buChar char="~"/>
                        <a:tabLst/>
                        <a:defRPr/>
                      </a:pPr>
                      <a:r>
                        <a:rPr lang="en-US" sz="1500" dirty="0" smtClean="0"/>
                        <a:t>Deliver electricity locally to commercial and residential customers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Start and end points</a:t>
                      </a:r>
                      <a:endParaRPr lang="en-US" sz="15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>
                        <a:buFont typeface="Webdings" pitchFamily="18" charset="2"/>
                        <a:buChar char="~"/>
                      </a:pPr>
                      <a:r>
                        <a:rPr lang="en-US" sz="1500" dirty="0" smtClean="0"/>
                        <a:t>From fuel to the high-voltage output of the generating station</a:t>
                      </a:r>
                      <a:endParaRPr lang="en-US" sz="15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>
                        <a:buFont typeface="Webdings" pitchFamily="18" charset="2"/>
                        <a:buChar char="~"/>
                      </a:pPr>
                      <a:r>
                        <a:rPr lang="en-US" sz="1500" dirty="0" smtClean="0"/>
                        <a:t>From the high-voltage output of the generating station to the transformer in the substation</a:t>
                      </a:r>
                      <a:endParaRPr lang="en-US" sz="15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0" indent="-463550">
                        <a:buFont typeface="Webdings" pitchFamily="18" charset="2"/>
                        <a:buChar char="~"/>
                      </a:pPr>
                      <a:r>
                        <a:rPr lang="en-US" sz="1500" dirty="0" smtClean="0"/>
                        <a:t>From the substation transformer</a:t>
                      </a:r>
                      <a:r>
                        <a:rPr lang="en-US" sz="1500" baseline="0" dirty="0" smtClean="0"/>
                        <a:t> to the customer meter</a:t>
                      </a:r>
                      <a:endParaRPr lang="en-US" sz="15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Pentagon 6"/>
          <p:cNvSpPr/>
          <p:nvPr/>
        </p:nvSpPr>
        <p:spPr>
          <a:xfrm>
            <a:off x="2260601" y="914400"/>
            <a:ext cx="2692399" cy="3810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Generation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5195712" y="914400"/>
            <a:ext cx="2805288" cy="3810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Transmission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8266289" y="914400"/>
            <a:ext cx="2858911" cy="381000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Distribution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Pentagon 20"/>
          <p:cNvSpPr/>
          <p:nvPr/>
        </p:nvSpPr>
        <p:spPr>
          <a:xfrm>
            <a:off x="1828801" y="3505200"/>
            <a:ext cx="2057399" cy="395785"/>
          </a:xfrm>
          <a:prstGeom prst="homeP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Generation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Pentagon 23"/>
          <p:cNvSpPr/>
          <p:nvPr/>
        </p:nvSpPr>
        <p:spPr>
          <a:xfrm>
            <a:off x="4012443" y="3505200"/>
            <a:ext cx="3378957" cy="395785"/>
          </a:xfrm>
          <a:prstGeom prst="homePlat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Transmission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Pentagon 24"/>
          <p:cNvSpPr/>
          <p:nvPr/>
        </p:nvSpPr>
        <p:spPr>
          <a:xfrm>
            <a:off x="7519917" y="3505200"/>
            <a:ext cx="1852683" cy="395785"/>
          </a:xfrm>
          <a:prstGeom prst="homePlate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Distribution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Pentagon 25"/>
          <p:cNvSpPr/>
          <p:nvPr/>
        </p:nvSpPr>
        <p:spPr>
          <a:xfrm>
            <a:off x="9448800" y="3505200"/>
            <a:ext cx="1675262" cy="395785"/>
          </a:xfrm>
          <a:prstGeom prst="homePlat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Consumers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326</Words>
  <Application>Microsoft Office PowerPoint</Application>
  <PresentationFormat>Custom</PresentationFormat>
  <Paragraphs>66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SOCOTECO II Value Chain Analysis</vt:lpstr>
      <vt:lpstr>Slide 2</vt:lpstr>
      <vt:lpstr>3 Industry Players of the Electric Utility Value Chain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t410i</dc:creator>
  <cp:lastModifiedBy>t410i</cp:lastModifiedBy>
  <cp:revision>12</cp:revision>
  <dcterms:created xsi:type="dcterms:W3CDTF">2016-02-01T13:15:57Z</dcterms:created>
  <dcterms:modified xsi:type="dcterms:W3CDTF">2016-02-06T00:23:28Z</dcterms:modified>
</cp:coreProperties>
</file>